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</p:sldIdLst>
  <p:sldSz cy="5143500" cx="9144000"/>
  <p:notesSz cx="6858000" cy="9144000"/>
  <p:embeddedFontLst>
    <p:embeddedFont>
      <p:font typeface="Roboto"/>
      <p:regular r:id="rId34"/>
      <p:bold r:id="rId35"/>
      <p:italic r:id="rId36"/>
      <p:boldItalic r:id="rId37"/>
    </p:embeddedFont>
    <p:embeddedFont>
      <p:font typeface="Montserrat"/>
      <p:regular r:id="rId38"/>
      <p:bold r:id="rId39"/>
      <p:italic r:id="rId40"/>
      <p:boldItalic r:id="rId41"/>
    </p:embeddedFont>
    <p:embeddedFont>
      <p:font typeface="Lato"/>
      <p:regular r:id="rId42"/>
      <p:bold r:id="rId43"/>
      <p:italic r:id="rId44"/>
      <p:boldItalic r:id="rId4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-italic.fntdata"/><Relationship Id="rId20" Type="http://schemas.openxmlformats.org/officeDocument/2006/relationships/slide" Target="slides/slide15.xml"/><Relationship Id="rId42" Type="http://schemas.openxmlformats.org/officeDocument/2006/relationships/font" Target="fonts/Lato-regular.fntdata"/><Relationship Id="rId41" Type="http://schemas.openxmlformats.org/officeDocument/2006/relationships/font" Target="fonts/Montserrat-boldItalic.fntdata"/><Relationship Id="rId22" Type="http://schemas.openxmlformats.org/officeDocument/2006/relationships/slide" Target="slides/slide17.xml"/><Relationship Id="rId44" Type="http://schemas.openxmlformats.org/officeDocument/2006/relationships/font" Target="fonts/Lato-italic.fntdata"/><Relationship Id="rId21" Type="http://schemas.openxmlformats.org/officeDocument/2006/relationships/slide" Target="slides/slide16.xml"/><Relationship Id="rId43" Type="http://schemas.openxmlformats.org/officeDocument/2006/relationships/font" Target="fonts/Lato-bold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45" Type="http://schemas.openxmlformats.org/officeDocument/2006/relationships/font" Target="fonts/Lato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Roboto-bold.fntdata"/><Relationship Id="rId12" Type="http://schemas.openxmlformats.org/officeDocument/2006/relationships/slide" Target="slides/slide7.xml"/><Relationship Id="rId34" Type="http://schemas.openxmlformats.org/officeDocument/2006/relationships/font" Target="fonts/Roboto-regular.fntdata"/><Relationship Id="rId15" Type="http://schemas.openxmlformats.org/officeDocument/2006/relationships/slide" Target="slides/slide10.xml"/><Relationship Id="rId37" Type="http://schemas.openxmlformats.org/officeDocument/2006/relationships/font" Target="fonts/Roboto-boldItalic.fntdata"/><Relationship Id="rId14" Type="http://schemas.openxmlformats.org/officeDocument/2006/relationships/slide" Target="slides/slide9.xml"/><Relationship Id="rId36" Type="http://schemas.openxmlformats.org/officeDocument/2006/relationships/font" Target="fonts/Roboto-italic.fntdata"/><Relationship Id="rId17" Type="http://schemas.openxmlformats.org/officeDocument/2006/relationships/slide" Target="slides/slide12.xml"/><Relationship Id="rId39" Type="http://schemas.openxmlformats.org/officeDocument/2006/relationships/font" Target="fonts/Montserrat-bold.fntdata"/><Relationship Id="rId16" Type="http://schemas.openxmlformats.org/officeDocument/2006/relationships/slide" Target="slides/slide11.xml"/><Relationship Id="rId38" Type="http://schemas.openxmlformats.org/officeDocument/2006/relationships/font" Target="fonts/Montserrat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ded9973cb0_0_2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ded9973cb0_0_2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df80ec3370_2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2df80ec3370_2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dfb1044d6f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2dfb1044d6f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dfb1044d6f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2dfb1044d6f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2dfb1044d6f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2dfb1044d6f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ded9973cb0_0_2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2ded9973cb0_0_2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2ded9973cb0_0_2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2ded9973cb0_0_2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2df80ec3370_2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2df80ec3370_2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df80ec3370_2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2df80ec3370_2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2df80ec3370_2_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2df80ec3370_2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ded9973cb0_0_2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2ded9973cb0_0_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2dfb1044d6f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2dfb1044d6f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2df80ec3370_2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2df80ec3370_2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2ded9973cb0_0_2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2ded9973cb0_0_2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2ded9973cb0_0_2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2ded9973cb0_0_2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2dfb1044d6f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2dfb1044d6f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2ded9973cb0_0_2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2ded9973cb0_0_2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2df80ec3370_3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2df80ec3370_3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2ded9973cb0_0_2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2ded9973cb0_0_2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2df80ec3370_2_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2df80ec3370_2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df80ec3370_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2df80ec3370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dfb1044d6f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2dfb1044d6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ded9973cb0_0_2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2ded9973cb0_0_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df80ec3370_2_2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2df80ec3370_2_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ded9973cb0_0_2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2ded9973cb0_0_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ded9973cb0_0_2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2ded9973cb0_0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df80ec3370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2df80ec3370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 spd="med">
    <p:fade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Relationship Id="rId4" Type="http://schemas.openxmlformats.org/officeDocument/2006/relationships/image" Target="../media/image5.png"/><Relationship Id="rId5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Relationship Id="rId4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1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12121"/>
        </a:solid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idx="4294967295"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hr"/>
              <a:t>Predikcija popunjenosti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hr"/>
              <a:t>hotela</a:t>
            </a:r>
            <a:endParaRPr/>
          </a:p>
        </p:txBody>
      </p:sp>
      <p:sp>
        <p:nvSpPr>
          <p:cNvPr id="135" name="Google Shape;135;p13"/>
          <p:cNvSpPr txBox="1"/>
          <p:nvPr>
            <p:ph idx="4294967295" type="subTitle"/>
          </p:nvPr>
        </p:nvSpPr>
        <p:spPr>
          <a:xfrm>
            <a:off x="3574350" y="2869050"/>
            <a:ext cx="4638600" cy="172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rPr lang="hr" sz="1517"/>
              <a:t>Lumen Data Science 2023/2024</a:t>
            </a:r>
            <a:endParaRPr sz="1517"/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523"/>
              <a:buNone/>
            </a:pPr>
            <a:r>
              <a:rPr lang="hr" sz="1517"/>
              <a:t>Tim: Room404</a:t>
            </a:r>
            <a:endParaRPr sz="1517"/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523"/>
              <a:buNone/>
            </a:pPr>
            <a:r>
              <a:rPr lang="hr" sz="1517"/>
              <a:t>Članovi: Matija Kukić, Ivan Džanija, Dora Baričević, Valentina Vidović</a:t>
            </a:r>
            <a:endParaRPr sz="1517"/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523"/>
              <a:buNone/>
            </a:pPr>
            <a:r>
              <a:t/>
            </a:r>
            <a:endParaRPr sz="1517"/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SzPts val="523"/>
              <a:buNone/>
            </a:pPr>
            <a:r>
              <a:t/>
            </a:r>
            <a:endParaRPr sz="1517"/>
          </a:p>
        </p:txBody>
      </p:sp>
      <p:pic>
        <p:nvPicPr>
          <p:cNvPr id="136" name="Google Shape;136;p13"/>
          <p:cNvPicPr preferRelativeResize="0"/>
          <p:nvPr/>
        </p:nvPicPr>
        <p:blipFill rotWithShape="1">
          <a:blip r:embed="rId3">
            <a:alphaModFix/>
          </a:blip>
          <a:srcRect b="55452" l="3020" r="83718" t="0"/>
          <a:stretch/>
        </p:blipFill>
        <p:spPr>
          <a:xfrm>
            <a:off x="892950" y="0"/>
            <a:ext cx="1916925" cy="3622376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13"/>
          <p:cNvSpPr txBox="1"/>
          <p:nvPr/>
        </p:nvSpPr>
        <p:spPr>
          <a:xfrm>
            <a:off x="2809875" y="1297775"/>
            <a:ext cx="6357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38" name="Google Shape;138;p13"/>
          <p:cNvPicPr preferRelativeResize="0"/>
          <p:nvPr/>
        </p:nvPicPr>
        <p:blipFill rotWithShape="1">
          <a:blip r:embed="rId3">
            <a:alphaModFix/>
          </a:blip>
          <a:srcRect b="66211" l="15046" r="50451" t="11971"/>
          <a:stretch/>
        </p:blipFill>
        <p:spPr>
          <a:xfrm>
            <a:off x="259800" y="3622375"/>
            <a:ext cx="3154824" cy="112215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13"/>
          <p:cNvSpPr txBox="1"/>
          <p:nvPr/>
        </p:nvSpPr>
        <p:spPr>
          <a:xfrm>
            <a:off x="3574350" y="2639775"/>
            <a:ext cx="49803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900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12121"/>
        </a:solidFill>
      </p:bgPr>
    </p:bg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2"/>
          <p:cNvSpPr txBox="1"/>
          <p:nvPr>
            <p:ph type="title"/>
          </p:nvPr>
        </p:nvSpPr>
        <p:spPr>
          <a:xfrm>
            <a:off x="1052550" y="149800"/>
            <a:ext cx="7038900" cy="54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hr"/>
              <a:t>Zemlja gosta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22"/>
          <p:cNvSpPr txBox="1"/>
          <p:nvPr>
            <p:ph idx="1" type="body"/>
          </p:nvPr>
        </p:nvSpPr>
        <p:spPr>
          <a:xfrm>
            <a:off x="1052550" y="762600"/>
            <a:ext cx="7531500" cy="63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hr"/>
              <a:t>U events tablici koristimo blagdane i neradne dane zemalja 6 statistički najznačajnijih zemalja </a:t>
            </a:r>
            <a:endParaRPr/>
          </a:p>
        </p:txBody>
      </p:sp>
      <p:pic>
        <p:nvPicPr>
          <p:cNvPr id="206" name="Google Shape;206;p22" title="Points scored"/>
          <p:cNvPicPr preferRelativeResize="0"/>
          <p:nvPr/>
        </p:nvPicPr>
        <p:blipFill rotWithShape="1">
          <a:blip r:embed="rId3">
            <a:alphaModFix/>
          </a:blip>
          <a:srcRect b="0" l="0" r="0" t="12149"/>
          <a:stretch/>
        </p:blipFill>
        <p:spPr>
          <a:xfrm>
            <a:off x="1042725" y="1156075"/>
            <a:ext cx="7038900" cy="38236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22"/>
          <p:cNvPicPr preferRelativeResize="0"/>
          <p:nvPr/>
        </p:nvPicPr>
        <p:blipFill rotWithShape="1">
          <a:blip r:embed="rId4">
            <a:alphaModFix/>
          </a:blip>
          <a:srcRect b="57857" l="3020" r="83718" t="0"/>
          <a:stretch/>
        </p:blipFill>
        <p:spPr>
          <a:xfrm>
            <a:off x="0" y="-6450"/>
            <a:ext cx="1042725" cy="1863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12121"/>
        </a:solidFill>
      </p:bgPr>
    </p:bg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3"/>
          <p:cNvSpPr txBox="1"/>
          <p:nvPr>
            <p:ph type="title"/>
          </p:nvPr>
        </p:nvSpPr>
        <p:spPr>
          <a:xfrm>
            <a:off x="1102225" y="211725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hr"/>
              <a:t>Obrada i transformacija podataka </a:t>
            </a:r>
            <a:endParaRPr/>
          </a:p>
        </p:txBody>
      </p:sp>
      <p:pic>
        <p:nvPicPr>
          <p:cNvPr id="213" name="Google Shape;213;p23"/>
          <p:cNvPicPr preferRelativeResize="0"/>
          <p:nvPr/>
        </p:nvPicPr>
        <p:blipFill rotWithShape="1">
          <a:blip r:embed="rId3">
            <a:alphaModFix/>
          </a:blip>
          <a:srcRect b="57857" l="3020" r="83718" t="0"/>
          <a:stretch/>
        </p:blipFill>
        <p:spPr>
          <a:xfrm>
            <a:off x="0" y="-6450"/>
            <a:ext cx="1042725" cy="1863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12121"/>
        </a:solidFill>
      </p:bgPr>
    </p:bg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4"/>
          <p:cNvSpPr txBox="1"/>
          <p:nvPr>
            <p:ph type="title"/>
          </p:nvPr>
        </p:nvSpPr>
        <p:spPr>
          <a:xfrm>
            <a:off x="1297500" y="393750"/>
            <a:ext cx="7038900" cy="5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hr"/>
              <a:t>Provjera sezonalnosti</a:t>
            </a:r>
            <a:endParaRPr/>
          </a:p>
        </p:txBody>
      </p:sp>
      <p:sp>
        <p:nvSpPr>
          <p:cNvPr id="219" name="Google Shape;219;p24"/>
          <p:cNvSpPr txBox="1"/>
          <p:nvPr>
            <p:ph idx="1" type="body"/>
          </p:nvPr>
        </p:nvSpPr>
        <p:spPr>
          <a:xfrm>
            <a:off x="1297500" y="988800"/>
            <a:ext cx="7038900" cy="62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hr" sz="1700"/>
              <a:t>inicijalno izražena sezonalnost i oscilacije</a:t>
            </a:r>
            <a:endParaRPr sz="1700"/>
          </a:p>
        </p:txBody>
      </p:sp>
      <p:pic>
        <p:nvPicPr>
          <p:cNvPr id="220" name="Google Shape;220;p24"/>
          <p:cNvPicPr preferRelativeResize="0"/>
          <p:nvPr/>
        </p:nvPicPr>
        <p:blipFill rotWithShape="1">
          <a:blip r:embed="rId3">
            <a:alphaModFix/>
          </a:blip>
          <a:srcRect b="57857" l="3020" r="83718" t="0"/>
          <a:stretch/>
        </p:blipFill>
        <p:spPr>
          <a:xfrm>
            <a:off x="0" y="-6450"/>
            <a:ext cx="1042725" cy="18639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42718" y="1771325"/>
            <a:ext cx="3584906" cy="291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40707" y="1771325"/>
            <a:ext cx="3896068" cy="291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12121"/>
        </a:solidFill>
      </p:bgPr>
    </p:bg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hr"/>
              <a:t>Prilagodba podataka</a:t>
            </a:r>
            <a:endParaRPr/>
          </a:p>
        </p:txBody>
      </p:sp>
      <p:sp>
        <p:nvSpPr>
          <p:cNvPr id="228" name="Google Shape;228;p25"/>
          <p:cNvSpPr txBox="1"/>
          <p:nvPr>
            <p:ph idx="1" type="body"/>
          </p:nvPr>
        </p:nvSpPr>
        <p:spPr>
          <a:xfrm>
            <a:off x="1297500" y="988800"/>
            <a:ext cx="7038900" cy="62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hr" sz="1700"/>
              <a:t>logaritmiranje i diferenciranje podataka</a:t>
            </a:r>
            <a:endParaRPr sz="1700"/>
          </a:p>
        </p:txBody>
      </p:sp>
      <p:pic>
        <p:nvPicPr>
          <p:cNvPr id="229" name="Google Shape;229;p25"/>
          <p:cNvPicPr preferRelativeResize="0"/>
          <p:nvPr/>
        </p:nvPicPr>
        <p:blipFill rotWithShape="1">
          <a:blip r:embed="rId3">
            <a:alphaModFix/>
          </a:blip>
          <a:srcRect b="57857" l="3020" r="83718" t="0"/>
          <a:stretch/>
        </p:blipFill>
        <p:spPr>
          <a:xfrm>
            <a:off x="0" y="-6450"/>
            <a:ext cx="1042725" cy="18639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56975" y="1614000"/>
            <a:ext cx="5410939" cy="3224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12121"/>
        </a:solidFill>
      </p:bgPr>
    </p:bg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6"/>
          <p:cNvSpPr txBox="1"/>
          <p:nvPr>
            <p:ph type="title"/>
          </p:nvPr>
        </p:nvSpPr>
        <p:spPr>
          <a:xfrm>
            <a:off x="1102225" y="211725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hr"/>
              <a:t>Odabir modela</a:t>
            </a:r>
            <a:endParaRPr/>
          </a:p>
        </p:txBody>
      </p:sp>
      <p:pic>
        <p:nvPicPr>
          <p:cNvPr id="236" name="Google Shape;236;p26"/>
          <p:cNvPicPr preferRelativeResize="0"/>
          <p:nvPr/>
        </p:nvPicPr>
        <p:blipFill rotWithShape="1">
          <a:blip r:embed="rId3">
            <a:alphaModFix/>
          </a:blip>
          <a:srcRect b="57857" l="3020" r="83718" t="0"/>
          <a:stretch/>
        </p:blipFill>
        <p:spPr>
          <a:xfrm>
            <a:off x="0" y="-6450"/>
            <a:ext cx="1042725" cy="1863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12121"/>
        </a:solidFill>
      </p:bgPr>
    </p:bg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hr"/>
              <a:t>Testirani modeli</a:t>
            </a:r>
            <a:endParaRPr/>
          </a:p>
        </p:txBody>
      </p:sp>
      <p:sp>
        <p:nvSpPr>
          <p:cNvPr id="242" name="Google Shape;242;p27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hr" sz="1700"/>
              <a:t>ARIMA</a:t>
            </a:r>
            <a:endParaRPr sz="1700"/>
          </a:p>
          <a:p>
            <a:pPr indent="-3365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hr" sz="1700"/>
              <a:t>LSTM</a:t>
            </a:r>
            <a:endParaRPr sz="1700"/>
          </a:p>
          <a:p>
            <a:pPr indent="-3365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hr" sz="1700"/>
              <a:t>Prophet</a:t>
            </a:r>
            <a:endParaRPr sz="1700"/>
          </a:p>
          <a:p>
            <a:pPr indent="-3365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hr" sz="1700"/>
              <a:t>SARIMA</a:t>
            </a:r>
            <a:endParaRPr sz="1700"/>
          </a:p>
          <a:p>
            <a:pPr indent="-3365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hr" sz="1700"/>
              <a:t>SARIMAX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700"/>
          </a:p>
        </p:txBody>
      </p:sp>
      <p:pic>
        <p:nvPicPr>
          <p:cNvPr id="243" name="Google Shape;243;p27"/>
          <p:cNvPicPr preferRelativeResize="0"/>
          <p:nvPr/>
        </p:nvPicPr>
        <p:blipFill rotWithShape="1">
          <a:blip r:embed="rId3">
            <a:alphaModFix/>
          </a:blip>
          <a:srcRect b="57857" l="3020" r="83718" t="0"/>
          <a:stretch/>
        </p:blipFill>
        <p:spPr>
          <a:xfrm>
            <a:off x="0" y="-6450"/>
            <a:ext cx="1042725" cy="1863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12121"/>
        </a:solidFill>
      </p:bgPr>
    </p:bg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hr"/>
              <a:t>Odabrani model: SARIMA</a:t>
            </a:r>
            <a:endParaRPr/>
          </a:p>
        </p:txBody>
      </p:sp>
      <p:sp>
        <p:nvSpPr>
          <p:cNvPr id="249" name="Google Shape;249;p28"/>
          <p:cNvSpPr txBox="1"/>
          <p:nvPr>
            <p:ph idx="1" type="body"/>
          </p:nvPr>
        </p:nvSpPr>
        <p:spPr>
          <a:xfrm>
            <a:off x="1297500" y="13078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hr" sz="1700"/>
              <a:t>Sezonalnost podataka</a:t>
            </a:r>
            <a:endParaRPr sz="1700"/>
          </a:p>
          <a:p>
            <a:pPr indent="-3365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hr" sz="1700"/>
              <a:t>Točnost predikcije - graf reziduala, </a:t>
            </a:r>
            <a:r>
              <a:rPr lang="hr" sz="1700"/>
              <a:t>RMSE</a:t>
            </a:r>
            <a:endParaRPr sz="1700"/>
          </a:p>
          <a:p>
            <a:pPr indent="-3365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hr" sz="1700"/>
              <a:t>Jednostavnost implementacije</a:t>
            </a:r>
            <a:endParaRPr sz="1700"/>
          </a:p>
          <a:p>
            <a:pPr indent="-3365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hr" sz="1700"/>
              <a:t>Pogodna za vremenske serije</a:t>
            </a:r>
            <a:endParaRPr sz="1700"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50" name="Google Shape;250;p28"/>
          <p:cNvPicPr preferRelativeResize="0"/>
          <p:nvPr/>
        </p:nvPicPr>
        <p:blipFill rotWithShape="1">
          <a:blip r:embed="rId3">
            <a:alphaModFix/>
          </a:blip>
          <a:srcRect b="57857" l="3020" r="83718" t="0"/>
          <a:stretch/>
        </p:blipFill>
        <p:spPr>
          <a:xfrm>
            <a:off x="0" y="-6450"/>
            <a:ext cx="1042725" cy="1863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1212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hr"/>
              <a:t>Usporedba s ostalim modelima</a:t>
            </a:r>
            <a:endParaRPr/>
          </a:p>
        </p:txBody>
      </p:sp>
      <p:sp>
        <p:nvSpPr>
          <p:cNvPr id="256" name="Google Shape;256;p29"/>
          <p:cNvSpPr txBox="1"/>
          <p:nvPr>
            <p:ph idx="1" type="body"/>
          </p:nvPr>
        </p:nvSpPr>
        <p:spPr>
          <a:xfrm>
            <a:off x="1042725" y="1307850"/>
            <a:ext cx="72936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hr" sz="1700"/>
              <a:t>ARIMA: nedostatak sezonalne komponente</a:t>
            </a:r>
            <a:endParaRPr sz="1700"/>
          </a:p>
          <a:p>
            <a:pPr indent="-3365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hr" sz="1700"/>
              <a:t>LSTM: zahtjeva veći broj podataka, kompleksnost</a:t>
            </a:r>
            <a:endParaRPr sz="1700"/>
          </a:p>
          <a:p>
            <a:pPr indent="-3365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hr" sz="1700"/>
              <a:t>Prophet: zahtjeva veći broj podataka</a:t>
            </a:r>
            <a:endParaRPr sz="1700"/>
          </a:p>
          <a:p>
            <a:pPr indent="-3365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hr" sz="1700"/>
              <a:t>SARIMAX: nije dala značajno bolje rezultate od SARIMA modela</a:t>
            </a:r>
            <a:endParaRPr sz="1700"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57" name="Google Shape;257;p29"/>
          <p:cNvPicPr preferRelativeResize="0"/>
          <p:nvPr/>
        </p:nvPicPr>
        <p:blipFill rotWithShape="1">
          <a:blip r:embed="rId3">
            <a:alphaModFix/>
          </a:blip>
          <a:srcRect b="57857" l="3020" r="83718" t="0"/>
          <a:stretch/>
        </p:blipFill>
        <p:spPr>
          <a:xfrm>
            <a:off x="0" y="-6450"/>
            <a:ext cx="1042725" cy="1863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12121"/>
        </a:solidFill>
      </p:bgPr>
    </p:bg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0"/>
          <p:cNvSpPr txBox="1"/>
          <p:nvPr>
            <p:ph type="title"/>
          </p:nvPr>
        </p:nvSpPr>
        <p:spPr>
          <a:xfrm>
            <a:off x="1102225" y="211725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hr"/>
              <a:t>Razvoj i treniranje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hr"/>
              <a:t>modela</a:t>
            </a:r>
            <a:endParaRPr/>
          </a:p>
        </p:txBody>
      </p:sp>
      <p:pic>
        <p:nvPicPr>
          <p:cNvPr id="263" name="Google Shape;263;p30"/>
          <p:cNvPicPr preferRelativeResize="0"/>
          <p:nvPr/>
        </p:nvPicPr>
        <p:blipFill rotWithShape="1">
          <a:blip r:embed="rId3">
            <a:alphaModFix/>
          </a:blip>
          <a:srcRect b="57857" l="3020" r="83718" t="0"/>
          <a:stretch/>
        </p:blipFill>
        <p:spPr>
          <a:xfrm>
            <a:off x="0" y="-6450"/>
            <a:ext cx="1042725" cy="1863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12121"/>
        </a:solidFill>
      </p:bgPr>
    </p:bg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1"/>
          <p:cNvSpPr txBox="1"/>
          <p:nvPr>
            <p:ph idx="1" type="body"/>
          </p:nvPr>
        </p:nvSpPr>
        <p:spPr>
          <a:xfrm>
            <a:off x="1042725" y="580350"/>
            <a:ext cx="7293600" cy="449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3655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hr" sz="1700"/>
              <a:t>Python, Jupyter notebooks</a:t>
            </a:r>
            <a:endParaRPr sz="1700"/>
          </a:p>
          <a:p>
            <a:pPr indent="-33655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hr" sz="1700"/>
              <a:t>libraries: statsmodels, pmdarima</a:t>
            </a:r>
            <a:endParaRPr sz="1700"/>
          </a:p>
          <a:p>
            <a:pPr indent="-33655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hr" sz="1700"/>
              <a:t>Određivanje parametara: </a:t>
            </a:r>
            <a:endParaRPr sz="1700"/>
          </a:p>
          <a:p>
            <a:pPr indent="-33655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hr" sz="1700"/>
              <a:t>ACF - određivanje Moving </a:t>
            </a:r>
            <a:r>
              <a:rPr lang="hr" sz="1700"/>
              <a:t>Average</a:t>
            </a:r>
            <a:r>
              <a:rPr lang="hr" sz="1700"/>
              <a:t> komponenti</a:t>
            </a:r>
            <a:endParaRPr sz="1700"/>
          </a:p>
          <a:p>
            <a:pPr indent="-33655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hr" sz="1700"/>
              <a:t>PACF - određivanje Auto Regression komponenti</a:t>
            </a:r>
            <a:endParaRPr sz="1700"/>
          </a:p>
          <a:p>
            <a:pPr indent="-33655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hr" sz="1700"/>
              <a:t>auto_arima </a:t>
            </a:r>
            <a:endParaRPr sz="1700"/>
          </a:p>
          <a:p>
            <a:pPr indent="-33655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hr" sz="1700"/>
              <a:t>sezonski period - godišnje, tjedno</a:t>
            </a:r>
            <a:endParaRPr sz="1700"/>
          </a:p>
          <a:p>
            <a:pPr indent="-3365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hr" sz="1700"/>
              <a:t>Evaluacija performanci modela pomoću </a:t>
            </a:r>
            <a:r>
              <a:rPr lang="hr" sz="1700"/>
              <a:t>RMSE i grafa reziduala</a:t>
            </a:r>
            <a:endParaRPr sz="1700"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69" name="Google Shape;269;p31"/>
          <p:cNvPicPr preferRelativeResize="0"/>
          <p:nvPr/>
        </p:nvPicPr>
        <p:blipFill rotWithShape="1">
          <a:blip r:embed="rId3">
            <a:alphaModFix/>
          </a:blip>
          <a:srcRect b="57857" l="3020" r="83718" t="0"/>
          <a:stretch/>
        </p:blipFill>
        <p:spPr>
          <a:xfrm>
            <a:off x="0" y="-6450"/>
            <a:ext cx="1042725" cy="1863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12121"/>
        </a:solid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hr"/>
              <a:t>Opis problema</a:t>
            </a:r>
            <a:endParaRPr/>
          </a:p>
        </p:txBody>
      </p:sp>
      <p:sp>
        <p:nvSpPr>
          <p:cNvPr id="145" name="Google Shape;145;p14"/>
          <p:cNvSpPr txBox="1"/>
          <p:nvPr>
            <p:ph idx="1" type="body"/>
          </p:nvPr>
        </p:nvSpPr>
        <p:spPr>
          <a:xfrm>
            <a:off x="1297500" y="1231675"/>
            <a:ext cx="7038900" cy="32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hr" sz="1600"/>
              <a:t>Razvoj modela za predviđanje popunjenosti hotela</a:t>
            </a:r>
            <a:endParaRPr sz="1600"/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hr" sz="1600"/>
              <a:t>Skup podataka o rezervacijama hotela 2008. i 2009. godine</a:t>
            </a:r>
            <a:endParaRPr sz="1600"/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hr" sz="1600"/>
              <a:t>Pronalaženje trendova koje prate </a:t>
            </a:r>
            <a:r>
              <a:rPr lang="hr" sz="1600"/>
              <a:t>podaci</a:t>
            </a:r>
            <a:endParaRPr sz="1600"/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hr" sz="1600"/>
              <a:t>Važnost predikcije popunjenosti:</a:t>
            </a:r>
            <a:endParaRPr sz="1600"/>
          </a:p>
          <a:p>
            <a:pPr indent="-3302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hr" sz="1600"/>
              <a:t>Ključna za optimizaciju operacija, prihoda i zadovoljstva gostiju.</a:t>
            </a:r>
            <a:endParaRPr sz="1600"/>
          </a:p>
          <a:p>
            <a:pPr indent="-330200" lvl="1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hr" sz="1600"/>
              <a:t>Utječe na donošenje poslovnih odluka i raspodjele resursa</a:t>
            </a:r>
            <a:endParaRPr sz="1200">
              <a:solidFill>
                <a:srgbClr val="ECECEC"/>
              </a:solidFill>
              <a:highlight>
                <a:srgbClr val="212121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6" name="Google Shape;146;p14"/>
          <p:cNvPicPr preferRelativeResize="0"/>
          <p:nvPr/>
        </p:nvPicPr>
        <p:blipFill rotWithShape="1">
          <a:blip r:embed="rId3">
            <a:alphaModFix/>
          </a:blip>
          <a:srcRect b="57857" l="3020" r="83718" t="0"/>
          <a:stretch/>
        </p:blipFill>
        <p:spPr>
          <a:xfrm>
            <a:off x="0" y="-6450"/>
            <a:ext cx="1042725" cy="1863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12121"/>
        </a:solidFill>
      </p:bgPr>
    </p:bg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2"/>
          <p:cNvSpPr txBox="1"/>
          <p:nvPr>
            <p:ph type="title"/>
          </p:nvPr>
        </p:nvSpPr>
        <p:spPr>
          <a:xfrm>
            <a:off x="1297500" y="393750"/>
            <a:ext cx="7038900" cy="6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hr"/>
              <a:t>ACF i PACF grafovi</a:t>
            </a:r>
            <a:endParaRPr/>
          </a:p>
        </p:txBody>
      </p:sp>
      <p:sp>
        <p:nvSpPr>
          <p:cNvPr id="275" name="Google Shape;275;p32"/>
          <p:cNvSpPr txBox="1"/>
          <p:nvPr>
            <p:ph idx="1" type="body"/>
          </p:nvPr>
        </p:nvSpPr>
        <p:spPr>
          <a:xfrm>
            <a:off x="1297500" y="954350"/>
            <a:ext cx="7038900" cy="6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hr" sz="1700"/>
              <a:t>vidljiva značajnija korelacija na svakom 7 podataku</a:t>
            </a:r>
            <a:endParaRPr sz="1700"/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hr" sz="1700"/>
              <a:t>preciznije izračunavanje parametara s auto_arima</a:t>
            </a:r>
            <a:endParaRPr sz="1700"/>
          </a:p>
        </p:txBody>
      </p:sp>
      <p:pic>
        <p:nvPicPr>
          <p:cNvPr id="276" name="Google Shape;27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7500" y="1748350"/>
            <a:ext cx="3728825" cy="285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60975" y="1765550"/>
            <a:ext cx="3683900" cy="28212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32"/>
          <p:cNvPicPr preferRelativeResize="0"/>
          <p:nvPr/>
        </p:nvPicPr>
        <p:blipFill rotWithShape="1">
          <a:blip r:embed="rId5">
            <a:alphaModFix/>
          </a:blip>
          <a:srcRect b="57857" l="3020" r="83718" t="0"/>
          <a:stretch/>
        </p:blipFill>
        <p:spPr>
          <a:xfrm>
            <a:off x="0" y="-6450"/>
            <a:ext cx="1042725" cy="1863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12121"/>
        </a:solidFill>
      </p:bgPr>
    </p:bg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3"/>
          <p:cNvSpPr txBox="1"/>
          <p:nvPr>
            <p:ph type="title"/>
          </p:nvPr>
        </p:nvSpPr>
        <p:spPr>
          <a:xfrm>
            <a:off x="1102225" y="211725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hr"/>
              <a:t>Rezultati i analiza</a:t>
            </a:r>
            <a:endParaRPr/>
          </a:p>
        </p:txBody>
      </p:sp>
      <p:pic>
        <p:nvPicPr>
          <p:cNvPr id="284" name="Google Shape;284;p33"/>
          <p:cNvPicPr preferRelativeResize="0"/>
          <p:nvPr/>
        </p:nvPicPr>
        <p:blipFill rotWithShape="1">
          <a:blip r:embed="rId3">
            <a:alphaModFix/>
          </a:blip>
          <a:srcRect b="57857" l="3020" r="83718" t="0"/>
          <a:stretch/>
        </p:blipFill>
        <p:spPr>
          <a:xfrm>
            <a:off x="0" y="-6450"/>
            <a:ext cx="1042725" cy="1863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12121"/>
        </a:solidFill>
      </p:bgPr>
    </p:bg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4"/>
          <p:cNvSpPr txBox="1"/>
          <p:nvPr>
            <p:ph type="title"/>
          </p:nvPr>
        </p:nvSpPr>
        <p:spPr>
          <a:xfrm>
            <a:off x="1297500" y="393750"/>
            <a:ext cx="7038900" cy="6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hr"/>
              <a:t>Usporedba predikcije sa testnim podacima</a:t>
            </a:r>
            <a:endParaRPr/>
          </a:p>
        </p:txBody>
      </p:sp>
      <p:sp>
        <p:nvSpPr>
          <p:cNvPr id="290" name="Google Shape;290;p34"/>
          <p:cNvSpPr txBox="1"/>
          <p:nvPr>
            <p:ph idx="1" type="body"/>
          </p:nvPr>
        </p:nvSpPr>
        <p:spPr>
          <a:xfrm>
            <a:off x="1297500" y="954350"/>
            <a:ext cx="7038900" cy="6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hr" sz="1700"/>
              <a:t>crveno - predikcija</a:t>
            </a:r>
            <a:endParaRPr sz="1700"/>
          </a:p>
          <a:p>
            <a:pPr indent="-33655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hr" sz="1700"/>
              <a:t>plavo - testni podaci (korišten prosječan broj gostiju za datum kroz skup podataka )</a:t>
            </a:r>
            <a:endParaRPr sz="1700"/>
          </a:p>
        </p:txBody>
      </p:sp>
      <p:pic>
        <p:nvPicPr>
          <p:cNvPr id="291" name="Google Shape;29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4125" y="1666875"/>
            <a:ext cx="7914952" cy="321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34"/>
          <p:cNvPicPr preferRelativeResize="0"/>
          <p:nvPr/>
        </p:nvPicPr>
        <p:blipFill rotWithShape="1">
          <a:blip r:embed="rId4">
            <a:alphaModFix/>
          </a:blip>
          <a:srcRect b="57857" l="3020" r="83718" t="0"/>
          <a:stretch/>
        </p:blipFill>
        <p:spPr>
          <a:xfrm>
            <a:off x="0" y="-6450"/>
            <a:ext cx="1042725" cy="1863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1212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3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99" name="Google Shape;29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7625" y="158825"/>
            <a:ext cx="7334350" cy="4703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35"/>
          <p:cNvPicPr preferRelativeResize="0"/>
          <p:nvPr/>
        </p:nvPicPr>
        <p:blipFill rotWithShape="1">
          <a:blip r:embed="rId4">
            <a:alphaModFix/>
          </a:blip>
          <a:srcRect b="57857" l="3020" r="83718" t="0"/>
          <a:stretch/>
        </p:blipFill>
        <p:spPr>
          <a:xfrm>
            <a:off x="0" y="-6450"/>
            <a:ext cx="1042725" cy="1863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12121"/>
        </a:solidFill>
      </p:bgPr>
    </p:bg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6"/>
          <p:cNvSpPr txBox="1"/>
          <p:nvPr>
            <p:ph type="title"/>
          </p:nvPr>
        </p:nvSpPr>
        <p:spPr>
          <a:xfrm>
            <a:off x="1297500" y="393750"/>
            <a:ext cx="7038900" cy="6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hr"/>
              <a:t>Konformalno predviđanje</a:t>
            </a:r>
            <a:endParaRPr/>
          </a:p>
        </p:txBody>
      </p:sp>
      <p:sp>
        <p:nvSpPr>
          <p:cNvPr id="306" name="Google Shape;306;p36"/>
          <p:cNvSpPr txBox="1"/>
          <p:nvPr>
            <p:ph idx="1" type="body"/>
          </p:nvPr>
        </p:nvSpPr>
        <p:spPr>
          <a:xfrm>
            <a:off x="1297500" y="1052550"/>
            <a:ext cx="7038900" cy="6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hr" sz="1700"/>
              <a:t>95% interval pouzdanosti</a:t>
            </a:r>
            <a:endParaRPr sz="1700"/>
          </a:p>
          <a:p>
            <a:pPr indent="-33655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hr" sz="1700"/>
              <a:t>intervali izračunati iz kvantila dobivenih reziduala</a:t>
            </a:r>
            <a:endParaRPr sz="1700"/>
          </a:p>
        </p:txBody>
      </p:sp>
      <p:pic>
        <p:nvPicPr>
          <p:cNvPr id="307" name="Google Shape;30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571750"/>
            <a:ext cx="8839199" cy="180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36"/>
          <p:cNvPicPr preferRelativeResize="0"/>
          <p:nvPr/>
        </p:nvPicPr>
        <p:blipFill rotWithShape="1">
          <a:blip r:embed="rId4">
            <a:alphaModFix/>
          </a:blip>
          <a:srcRect b="57857" l="3020" r="83718" t="0"/>
          <a:stretch/>
        </p:blipFill>
        <p:spPr>
          <a:xfrm>
            <a:off x="0" y="-6450"/>
            <a:ext cx="1042725" cy="1863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12121"/>
        </a:solidFill>
      </p:bgPr>
    </p:bg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hr"/>
              <a:t>Implementacija</a:t>
            </a:r>
            <a:endParaRPr/>
          </a:p>
        </p:txBody>
      </p:sp>
      <p:sp>
        <p:nvSpPr>
          <p:cNvPr id="314" name="Google Shape;314;p37"/>
          <p:cNvSpPr txBox="1"/>
          <p:nvPr>
            <p:ph idx="1" type="body"/>
          </p:nvPr>
        </p:nvSpPr>
        <p:spPr>
          <a:xfrm>
            <a:off x="1231325" y="1055875"/>
            <a:ext cx="7038900" cy="36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hr" sz="1600"/>
              <a:t>FastAPI</a:t>
            </a:r>
            <a:endParaRPr sz="1600"/>
          </a:p>
          <a:p>
            <a:pPr indent="-33655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hr" sz="1600"/>
              <a:t>Streamlit </a:t>
            </a:r>
            <a:endParaRPr sz="1600"/>
          </a:p>
          <a:p>
            <a:pPr indent="-33655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hr" sz="1600"/>
              <a:t>Docker Compose za web aplikacije</a:t>
            </a:r>
            <a:endParaRPr sz="1600"/>
          </a:p>
          <a:p>
            <a:pPr indent="-33655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hr" sz="1600"/>
              <a:t>Endpoints:</a:t>
            </a:r>
            <a:endParaRPr sz="1600"/>
          </a:p>
          <a:p>
            <a:pPr indent="-336550" lvl="1" marL="13716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hr" sz="1600"/>
              <a:t>GET -  metoda s porukom dobrodošlice</a:t>
            </a:r>
            <a:endParaRPr sz="1600"/>
          </a:p>
          <a:p>
            <a:pPr indent="-336550" lvl="1" marL="13716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hr" sz="1600"/>
              <a:t>POST - metoda koja analizira parquet datoteku i izrađuje predikcije</a:t>
            </a:r>
            <a:endParaRPr>
              <a:solidFill>
                <a:srgbClr val="ECECEC"/>
              </a:solidFill>
              <a:highlight>
                <a:srgbClr val="212121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15" name="Google Shape;315;p37"/>
          <p:cNvPicPr preferRelativeResize="0"/>
          <p:nvPr/>
        </p:nvPicPr>
        <p:blipFill rotWithShape="1">
          <a:blip r:embed="rId3">
            <a:alphaModFix/>
          </a:blip>
          <a:srcRect b="57857" l="3020" r="83718" t="0"/>
          <a:stretch/>
        </p:blipFill>
        <p:spPr>
          <a:xfrm>
            <a:off x="0" y="-6450"/>
            <a:ext cx="1042725" cy="1863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12121"/>
        </a:solidFill>
      </p:bgPr>
    </p:bg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38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22" name="Google Shape;32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2625" y="190788"/>
            <a:ext cx="5353125" cy="4761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38"/>
          <p:cNvPicPr preferRelativeResize="0"/>
          <p:nvPr/>
        </p:nvPicPr>
        <p:blipFill rotWithShape="1">
          <a:blip r:embed="rId4">
            <a:alphaModFix/>
          </a:blip>
          <a:srcRect b="57857" l="3020" r="83718" t="0"/>
          <a:stretch/>
        </p:blipFill>
        <p:spPr>
          <a:xfrm>
            <a:off x="0" y="-6450"/>
            <a:ext cx="1042725" cy="1863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12121"/>
        </a:solidFill>
      </p:bgPr>
    </p:bg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9"/>
          <p:cNvSpPr txBox="1"/>
          <p:nvPr>
            <p:ph type="title"/>
          </p:nvPr>
        </p:nvSpPr>
        <p:spPr>
          <a:xfrm>
            <a:off x="1297500" y="393750"/>
            <a:ext cx="7038900" cy="58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hr"/>
              <a:t>Budući koraci</a:t>
            </a:r>
            <a:endParaRPr/>
          </a:p>
        </p:txBody>
      </p:sp>
      <p:sp>
        <p:nvSpPr>
          <p:cNvPr id="329" name="Google Shape;329;p39"/>
          <p:cNvSpPr txBox="1"/>
          <p:nvPr>
            <p:ph idx="1" type="body"/>
          </p:nvPr>
        </p:nvSpPr>
        <p:spPr>
          <a:xfrm>
            <a:off x="1159625" y="1083100"/>
            <a:ext cx="7038900" cy="3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ECECEC"/>
              </a:buClr>
              <a:buSzPts val="1600"/>
              <a:buFont typeface="Roboto"/>
              <a:buChar char="●"/>
            </a:pPr>
            <a:r>
              <a:rPr lang="hr" sz="1600">
                <a:solidFill>
                  <a:srgbClr val="ECECEC"/>
                </a:solidFill>
                <a:highlight>
                  <a:srgbClr val="212121"/>
                </a:highlight>
                <a:latin typeface="Roboto"/>
                <a:ea typeface="Roboto"/>
                <a:cs typeface="Roboto"/>
                <a:sym typeface="Roboto"/>
              </a:rPr>
              <a:t>Korištenje višedimenzionalnog modela (SARIMAX)</a:t>
            </a:r>
            <a:endParaRPr sz="1600">
              <a:solidFill>
                <a:srgbClr val="ECECEC"/>
              </a:solidFill>
              <a:highlight>
                <a:srgbClr val="21212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ECECEC"/>
              </a:buClr>
              <a:buSzPts val="1600"/>
              <a:buFont typeface="Roboto"/>
              <a:buChar char="●"/>
            </a:pPr>
            <a:r>
              <a:rPr lang="hr" sz="1600"/>
              <a:t>Treniranje kompleksnijeg modela konformalne predikcije</a:t>
            </a:r>
            <a:endParaRPr sz="1600">
              <a:solidFill>
                <a:srgbClr val="ECECEC"/>
              </a:solidFill>
              <a:highlight>
                <a:srgbClr val="21212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ECECEC"/>
              </a:buClr>
              <a:buSzPts val="1600"/>
              <a:buFont typeface="Roboto"/>
              <a:buChar char="●"/>
            </a:pPr>
            <a:r>
              <a:rPr lang="hr" sz="1600">
                <a:solidFill>
                  <a:srgbClr val="ECECEC"/>
                </a:solidFill>
                <a:highlight>
                  <a:srgbClr val="212121"/>
                </a:highlight>
                <a:latin typeface="Roboto"/>
                <a:ea typeface="Roboto"/>
                <a:cs typeface="Roboto"/>
                <a:sym typeface="Roboto"/>
              </a:rPr>
              <a:t>Proširenje skupa podataka</a:t>
            </a:r>
            <a:endParaRPr sz="1600">
              <a:solidFill>
                <a:srgbClr val="ECECEC"/>
              </a:solidFill>
              <a:highlight>
                <a:srgbClr val="21212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ECECEC"/>
              </a:buClr>
              <a:buSzPts val="1600"/>
              <a:buFont typeface="Roboto"/>
              <a:buChar char="●"/>
            </a:pPr>
            <a:r>
              <a:rPr lang="hr" sz="1600"/>
              <a:t>Predviđanja ostalih parametara </a:t>
            </a:r>
            <a:endParaRPr sz="1600">
              <a:solidFill>
                <a:srgbClr val="ECECEC"/>
              </a:solidFill>
              <a:highlight>
                <a:srgbClr val="21212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hr" sz="1600"/>
              <a:t>Feedback</a:t>
            </a:r>
            <a:r>
              <a:rPr lang="hr" sz="1600"/>
              <a:t> menadžera i korisnika modela</a:t>
            </a:r>
            <a:endParaRPr sz="1600"/>
          </a:p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30" name="Google Shape;330;p39"/>
          <p:cNvPicPr preferRelativeResize="0"/>
          <p:nvPr/>
        </p:nvPicPr>
        <p:blipFill rotWithShape="1">
          <a:blip r:embed="rId3">
            <a:alphaModFix/>
          </a:blip>
          <a:srcRect b="57857" l="3020" r="83718" t="0"/>
          <a:stretch/>
        </p:blipFill>
        <p:spPr>
          <a:xfrm>
            <a:off x="0" y="-6450"/>
            <a:ext cx="1042725" cy="1863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12121"/>
        </a:solidFill>
      </p:bgPr>
    </p:bg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5" name="Google Shape;335;p40"/>
          <p:cNvPicPr preferRelativeResize="0"/>
          <p:nvPr/>
        </p:nvPicPr>
        <p:blipFill rotWithShape="1">
          <a:blip r:embed="rId3">
            <a:alphaModFix/>
          </a:blip>
          <a:srcRect b="11663" l="8595" r="8520" t="11755"/>
          <a:stretch/>
        </p:blipFill>
        <p:spPr>
          <a:xfrm>
            <a:off x="1231325" y="795850"/>
            <a:ext cx="7222175" cy="4170374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40"/>
          <p:cNvSpPr txBox="1"/>
          <p:nvPr/>
        </p:nvSpPr>
        <p:spPr>
          <a:xfrm>
            <a:off x="1231325" y="168800"/>
            <a:ext cx="61674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hr" sz="2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HVALA NA SLUŠANJU!</a:t>
            </a:r>
            <a:endParaRPr sz="2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7" name="Google Shape;337;p40"/>
          <p:cNvSpPr txBox="1"/>
          <p:nvPr/>
        </p:nvSpPr>
        <p:spPr>
          <a:xfrm>
            <a:off x="5092350" y="1141950"/>
            <a:ext cx="144600" cy="1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hr"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</a:t>
            </a:r>
            <a:endParaRPr b="1" sz="1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38" name="Google Shape;338;p40"/>
          <p:cNvPicPr preferRelativeResize="0"/>
          <p:nvPr/>
        </p:nvPicPr>
        <p:blipFill rotWithShape="1">
          <a:blip r:embed="rId4">
            <a:alphaModFix/>
          </a:blip>
          <a:srcRect b="57857" l="3020" r="83718" t="0"/>
          <a:stretch/>
        </p:blipFill>
        <p:spPr>
          <a:xfrm>
            <a:off x="0" y="-6450"/>
            <a:ext cx="1042725" cy="1863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12121"/>
        </a:solid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5"/>
          <p:cNvSpPr txBox="1"/>
          <p:nvPr>
            <p:ph type="title"/>
          </p:nvPr>
        </p:nvSpPr>
        <p:spPr>
          <a:xfrm>
            <a:off x="1102225" y="211725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hr"/>
              <a:t>Pregled i priprema podataka</a:t>
            </a:r>
            <a:endParaRPr/>
          </a:p>
        </p:txBody>
      </p:sp>
      <p:pic>
        <p:nvPicPr>
          <p:cNvPr id="152" name="Google Shape;152;p15"/>
          <p:cNvPicPr preferRelativeResize="0"/>
          <p:nvPr/>
        </p:nvPicPr>
        <p:blipFill rotWithShape="1">
          <a:blip r:embed="rId3">
            <a:alphaModFix/>
          </a:blip>
          <a:srcRect b="57857" l="3020" r="83718" t="0"/>
          <a:stretch/>
        </p:blipFill>
        <p:spPr>
          <a:xfrm>
            <a:off x="0" y="-6450"/>
            <a:ext cx="1042725" cy="1863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12121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16"/>
          <p:cNvPicPr preferRelativeResize="0"/>
          <p:nvPr/>
        </p:nvPicPr>
        <p:blipFill rotWithShape="1">
          <a:blip r:embed="rId3">
            <a:alphaModFix/>
          </a:blip>
          <a:srcRect b="57857" l="3020" r="83718" t="0"/>
          <a:stretch/>
        </p:blipFill>
        <p:spPr>
          <a:xfrm>
            <a:off x="0" y="-6450"/>
            <a:ext cx="1042725" cy="1863977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16"/>
          <p:cNvSpPr txBox="1"/>
          <p:nvPr>
            <p:ph type="title"/>
          </p:nvPr>
        </p:nvSpPr>
        <p:spPr>
          <a:xfrm>
            <a:off x="1052550" y="263000"/>
            <a:ext cx="7038900" cy="7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hr"/>
              <a:t>Nazivi i opisi stupaca</a:t>
            </a:r>
            <a:endParaRPr/>
          </a:p>
        </p:txBody>
      </p:sp>
      <p:pic>
        <p:nvPicPr>
          <p:cNvPr id="159" name="Google Shape;159;p16"/>
          <p:cNvPicPr preferRelativeResize="0"/>
          <p:nvPr/>
        </p:nvPicPr>
        <p:blipFill rotWithShape="1">
          <a:blip r:embed="rId4">
            <a:alphaModFix/>
          </a:blip>
          <a:srcRect b="13874" l="0" r="0" t="0"/>
          <a:stretch/>
        </p:blipFill>
        <p:spPr>
          <a:xfrm>
            <a:off x="2562350" y="1171750"/>
            <a:ext cx="4019301" cy="34826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0" name="Google Shape;160;p16"/>
          <p:cNvCxnSpPr/>
          <p:nvPr/>
        </p:nvCxnSpPr>
        <p:spPr>
          <a:xfrm flipH="1" rot="10800000">
            <a:off x="5901575" y="970025"/>
            <a:ext cx="1002600" cy="3342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1" name="Google Shape;161;p16"/>
          <p:cNvSpPr txBox="1"/>
          <p:nvPr/>
        </p:nvSpPr>
        <p:spPr>
          <a:xfrm>
            <a:off x="6969375" y="697988"/>
            <a:ext cx="1092300" cy="3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hr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tip podatka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62" name="Google Shape;162;p16"/>
          <p:cNvCxnSpPr/>
          <p:nvPr/>
        </p:nvCxnSpPr>
        <p:spPr>
          <a:xfrm flipH="1">
            <a:off x="1793175" y="1418325"/>
            <a:ext cx="839700" cy="391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3" name="Google Shape;163;p16"/>
          <p:cNvSpPr txBox="1"/>
          <p:nvPr/>
        </p:nvSpPr>
        <p:spPr>
          <a:xfrm>
            <a:off x="1042725" y="1857525"/>
            <a:ext cx="1092300" cy="5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hr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naziv stupca 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12121"/>
        </a:solidFill>
      </p:bgPr>
    </p:bg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7"/>
          <p:cNvSpPr txBox="1"/>
          <p:nvPr>
            <p:ph idx="1" type="body"/>
          </p:nvPr>
        </p:nvSpPr>
        <p:spPr>
          <a:xfrm>
            <a:off x="1085150" y="1857525"/>
            <a:ext cx="7379700" cy="28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hr" sz="1700"/>
              <a:t>datum dolaska prije datuma rezervacije</a:t>
            </a:r>
            <a:endParaRPr sz="1700"/>
          </a:p>
          <a:p>
            <a:pPr indent="-3365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hr" sz="1700"/>
              <a:t>datum kreiranja </a:t>
            </a:r>
            <a:r>
              <a:rPr lang="hr" sz="1700"/>
              <a:t>poslije</a:t>
            </a:r>
            <a:r>
              <a:rPr lang="hr" sz="1700"/>
              <a:t> datuma brisanja rezervacije</a:t>
            </a:r>
            <a:endParaRPr sz="1700"/>
          </a:p>
          <a:p>
            <a:pPr indent="-3365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hr" sz="1700"/>
              <a:t>datum otkazivanja nakon datuma odjave</a:t>
            </a:r>
            <a:endParaRPr sz="1700"/>
          </a:p>
          <a:p>
            <a:pPr indent="-3365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hr" sz="1700"/>
              <a:t>ponovljeni podaci po id-u (posebni zapis za svaki dan boravka) </a:t>
            </a:r>
            <a:endParaRPr sz="1700"/>
          </a:p>
          <a:p>
            <a:pPr indent="-3365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hr" sz="1700"/>
              <a:t>outliers (broj djece po </a:t>
            </a:r>
            <a:r>
              <a:rPr lang="hr" sz="1700"/>
              <a:t>rezervacij</a:t>
            </a:r>
            <a:r>
              <a:rPr lang="hr" sz="1700"/>
              <a:t>i)</a:t>
            </a:r>
            <a:endParaRPr sz="1700"/>
          </a:p>
        </p:txBody>
      </p:sp>
      <p:pic>
        <p:nvPicPr>
          <p:cNvPr id="169" name="Google Shape;169;p17"/>
          <p:cNvPicPr preferRelativeResize="0"/>
          <p:nvPr/>
        </p:nvPicPr>
        <p:blipFill rotWithShape="1">
          <a:blip r:embed="rId3">
            <a:alphaModFix/>
          </a:blip>
          <a:srcRect b="57857" l="3020" r="83718" t="0"/>
          <a:stretch/>
        </p:blipFill>
        <p:spPr>
          <a:xfrm>
            <a:off x="0" y="-6450"/>
            <a:ext cx="1042725" cy="1863977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17"/>
          <p:cNvSpPr txBox="1"/>
          <p:nvPr>
            <p:ph type="title"/>
          </p:nvPr>
        </p:nvSpPr>
        <p:spPr>
          <a:xfrm>
            <a:off x="1255550" y="377125"/>
            <a:ext cx="7038900" cy="7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hr"/>
              <a:t>Čišćenje podataka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12121"/>
        </a:solidFill>
      </p:bgPr>
    </p:bg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8"/>
          <p:cNvSpPr txBox="1"/>
          <p:nvPr>
            <p:ph type="title"/>
          </p:nvPr>
        </p:nvSpPr>
        <p:spPr>
          <a:xfrm>
            <a:off x="1052550" y="468488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hr"/>
              <a:t>Osmišljanje značajki</a:t>
            </a:r>
            <a:endParaRPr/>
          </a:p>
        </p:txBody>
      </p:sp>
      <p:sp>
        <p:nvSpPr>
          <p:cNvPr id="176" name="Google Shape;176;p18"/>
          <p:cNvSpPr txBox="1"/>
          <p:nvPr>
            <p:ph idx="1" type="body"/>
          </p:nvPr>
        </p:nvSpPr>
        <p:spPr>
          <a:xfrm>
            <a:off x="1042725" y="1857525"/>
            <a:ext cx="7038900" cy="236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365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hr" sz="1700"/>
              <a:t>duljina boravka - značajka</a:t>
            </a:r>
            <a:endParaRPr sz="1700"/>
          </a:p>
          <a:p>
            <a:pPr indent="-3365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hr" sz="1700"/>
              <a:t>ukupan broj gostiju - značajka</a:t>
            </a:r>
            <a:endParaRPr sz="1700"/>
          </a:p>
          <a:p>
            <a:pPr indent="-3365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hr" sz="1700"/>
              <a:t>events tablica</a:t>
            </a:r>
            <a:endParaRPr sz="1700"/>
          </a:p>
          <a:p>
            <a:pPr indent="-3365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hr" sz="1700"/>
              <a:t>broj rezervacija na dani datum</a:t>
            </a:r>
            <a:endParaRPr sz="1700"/>
          </a:p>
          <a:p>
            <a:pPr indent="-3365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b="1" lang="hr" sz="1700"/>
              <a:t>broj popunjenih soba po danu - podatak koji ćemo predviđati</a:t>
            </a:r>
            <a:endParaRPr sz="1700"/>
          </a:p>
        </p:txBody>
      </p:sp>
      <p:pic>
        <p:nvPicPr>
          <p:cNvPr id="177" name="Google Shape;177;p18"/>
          <p:cNvPicPr preferRelativeResize="0"/>
          <p:nvPr/>
        </p:nvPicPr>
        <p:blipFill rotWithShape="1">
          <a:blip r:embed="rId3">
            <a:alphaModFix/>
          </a:blip>
          <a:srcRect b="57857" l="3020" r="83718" t="0"/>
          <a:stretch/>
        </p:blipFill>
        <p:spPr>
          <a:xfrm>
            <a:off x="0" y="-6450"/>
            <a:ext cx="1042725" cy="1863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12121"/>
        </a:solid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9"/>
          <p:cNvSpPr txBox="1"/>
          <p:nvPr>
            <p:ph type="title"/>
          </p:nvPr>
        </p:nvSpPr>
        <p:spPr>
          <a:xfrm>
            <a:off x="1102225" y="211725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hr"/>
              <a:t>Opis podataka i ključna opažanja</a:t>
            </a:r>
            <a:endParaRPr/>
          </a:p>
        </p:txBody>
      </p:sp>
      <p:pic>
        <p:nvPicPr>
          <p:cNvPr id="183" name="Google Shape;183;p19"/>
          <p:cNvPicPr preferRelativeResize="0"/>
          <p:nvPr/>
        </p:nvPicPr>
        <p:blipFill rotWithShape="1">
          <a:blip r:embed="rId3">
            <a:alphaModFix/>
          </a:blip>
          <a:srcRect b="57857" l="3020" r="83718" t="0"/>
          <a:stretch/>
        </p:blipFill>
        <p:spPr>
          <a:xfrm>
            <a:off x="0" y="-6450"/>
            <a:ext cx="1042725" cy="1863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12121"/>
        </a:solidFill>
      </p:bgPr>
    </p:bg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p20"/>
          <p:cNvPicPr preferRelativeResize="0"/>
          <p:nvPr/>
        </p:nvPicPr>
        <p:blipFill rotWithShape="1">
          <a:blip r:embed="rId3">
            <a:alphaModFix/>
          </a:blip>
          <a:srcRect b="57857" l="3020" r="83718" t="0"/>
          <a:stretch/>
        </p:blipFill>
        <p:spPr>
          <a:xfrm>
            <a:off x="0" y="-6450"/>
            <a:ext cx="1042725" cy="18639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0" title="Points scored"/>
          <p:cNvPicPr preferRelativeResize="0"/>
          <p:nvPr/>
        </p:nvPicPr>
        <p:blipFill rotWithShape="1">
          <a:blip r:embed="rId4">
            <a:alphaModFix/>
          </a:blip>
          <a:srcRect b="0" l="0" r="0" t="11268"/>
          <a:stretch/>
        </p:blipFill>
        <p:spPr>
          <a:xfrm>
            <a:off x="1214000" y="1242875"/>
            <a:ext cx="6716001" cy="3684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90" name="Google Shape;190;p20"/>
          <p:cNvSpPr txBox="1"/>
          <p:nvPr>
            <p:ph type="title"/>
          </p:nvPr>
        </p:nvSpPr>
        <p:spPr>
          <a:xfrm>
            <a:off x="1214000" y="164300"/>
            <a:ext cx="7038900" cy="54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hr" sz="2120"/>
              <a:t>Status rezervacije</a:t>
            </a:r>
            <a:endParaRPr sz="2120"/>
          </a:p>
        </p:txBody>
      </p:sp>
      <p:sp>
        <p:nvSpPr>
          <p:cNvPr id="191" name="Google Shape;191;p20"/>
          <p:cNvSpPr txBox="1"/>
          <p:nvPr/>
        </p:nvSpPr>
        <p:spPr>
          <a:xfrm>
            <a:off x="1138350" y="712702"/>
            <a:ext cx="7713000" cy="53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</a:pPr>
            <a:r>
              <a:rPr lang="hr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za treniranje modela promatramo samo rezervacije sa statusom Checked-out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12121"/>
        </a:solidFill>
      </p:bgPr>
    </p:bg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1"/>
          <p:cNvSpPr txBox="1"/>
          <p:nvPr>
            <p:ph type="title"/>
          </p:nvPr>
        </p:nvSpPr>
        <p:spPr>
          <a:xfrm>
            <a:off x="1201125" y="201025"/>
            <a:ext cx="7038900" cy="54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hr" sz="2100"/>
              <a:t>Broj gostiju u hotelu po danu</a:t>
            </a:r>
            <a:endParaRPr sz="2100"/>
          </a:p>
        </p:txBody>
      </p:sp>
      <p:sp>
        <p:nvSpPr>
          <p:cNvPr id="197" name="Google Shape;197;p21"/>
          <p:cNvSpPr txBox="1"/>
          <p:nvPr>
            <p:ph idx="1" type="body"/>
          </p:nvPr>
        </p:nvSpPr>
        <p:spPr>
          <a:xfrm>
            <a:off x="1276075" y="807325"/>
            <a:ext cx="7038900" cy="8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hr" sz="1600"/>
              <a:t>sezonalnost podataka (dan u tjednu, akademsko razdoblje…)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hr" sz="1600"/>
              <a:t>oscilacije u </a:t>
            </a:r>
            <a:r>
              <a:rPr lang="hr" sz="1600"/>
              <a:t>podacima i potencijalni gubitak podataka 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hr" sz="1600"/>
              <a:t>blagdani i praznici (npr. Nova Godina, Riječki festival…)</a:t>
            </a:r>
            <a:endParaRPr sz="1600"/>
          </a:p>
        </p:txBody>
      </p:sp>
      <p:pic>
        <p:nvPicPr>
          <p:cNvPr id="198" name="Google Shape;198;p21"/>
          <p:cNvPicPr preferRelativeResize="0"/>
          <p:nvPr/>
        </p:nvPicPr>
        <p:blipFill rotWithShape="1">
          <a:blip r:embed="rId3">
            <a:alphaModFix/>
          </a:blip>
          <a:srcRect b="57857" l="3020" r="83718" t="0"/>
          <a:stretch/>
        </p:blipFill>
        <p:spPr>
          <a:xfrm>
            <a:off x="0" y="-6450"/>
            <a:ext cx="1042725" cy="18639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2575" y="1951450"/>
            <a:ext cx="8798850" cy="2956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